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37EB-5967-4AC2-ACBF-5F7C05D57CDD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957C2-D597-473E-92D6-1527B4CDF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37EB-5967-4AC2-ACBF-5F7C05D57CDD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957C2-D597-473E-92D6-1527B4CDF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37EB-5967-4AC2-ACBF-5F7C05D57CDD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957C2-D597-473E-92D6-1527B4CDF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37EB-5967-4AC2-ACBF-5F7C05D57CDD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957C2-D597-473E-92D6-1527B4CDF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37EB-5967-4AC2-ACBF-5F7C05D57CDD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957C2-D597-473E-92D6-1527B4CDF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37EB-5967-4AC2-ACBF-5F7C05D57CDD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957C2-D597-473E-92D6-1527B4CDF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37EB-5967-4AC2-ACBF-5F7C05D57CDD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957C2-D597-473E-92D6-1527B4CDF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37EB-5967-4AC2-ACBF-5F7C05D57CDD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957C2-D597-473E-92D6-1527B4CDF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37EB-5967-4AC2-ACBF-5F7C05D57CDD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957C2-D597-473E-92D6-1527B4CDF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37EB-5967-4AC2-ACBF-5F7C05D57CDD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957C2-D597-473E-92D6-1527B4CDF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A37EB-5967-4AC2-ACBF-5F7C05D57CDD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957C2-D597-473E-92D6-1527B4CDF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5A37EB-5967-4AC2-ACBF-5F7C05D57CDD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957C2-D597-473E-92D6-1527B4CDFA6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1610218636_10-p-fon-s-flagom-rossii-dlya-teksta-2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987824" y="188640"/>
            <a:ext cx="4292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МАДОУ "Детский сад № 49" 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корпус № 3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779912" y="6237312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Март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2022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44008" y="3212976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331640" y="2636912"/>
            <a:ext cx="6264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ВЫСТАВКА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РИСУНКОВ</a:t>
            </a:r>
          </a:p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«Крым – глазами детей!»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1610218636_10-p-fon-s-flagom-rossii-dlya-teksta-2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899592" y="908720"/>
            <a:ext cx="74888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</a:rPr>
              <a:t>Цель.</a:t>
            </a:r>
            <a:r>
              <a:rPr lang="ru-RU" sz="2000" b="1" dirty="0">
                <a:latin typeface="Times New Roman" pitchFamily="18" charset="0"/>
              </a:rPr>
              <a:t> Привлечение внимания </a:t>
            </a:r>
            <a:r>
              <a:rPr lang="ru-RU" sz="2000" b="1" dirty="0" smtClean="0">
                <a:latin typeface="Times New Roman" pitchFamily="18" charset="0"/>
              </a:rPr>
              <a:t>детей </a:t>
            </a:r>
            <a:r>
              <a:rPr lang="ru-RU" sz="2000" b="1" dirty="0">
                <a:latin typeface="Times New Roman" pitchFamily="18" charset="0"/>
              </a:rPr>
              <a:t>к значимости воссоединением Крыма с </a:t>
            </a:r>
            <a:r>
              <a:rPr lang="ru-RU" sz="2000" b="1" dirty="0" smtClean="0">
                <a:latin typeface="Times New Roman" pitchFamily="18" charset="0"/>
              </a:rPr>
              <a:t>Россией. </a:t>
            </a:r>
            <a:r>
              <a:rPr lang="ru-RU" sz="2000" b="1" dirty="0">
                <a:latin typeface="Times New Roman" pitchFamily="18" charset="0"/>
              </a:rPr>
              <a:t>Создание условий для обогащения творческого опыта детей.</a:t>
            </a:r>
            <a:r>
              <a:rPr lang="ru-RU" sz="2000" b="1" dirty="0" smtClean="0">
                <a:latin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</a:rPr>
            </a:br>
            <a:r>
              <a:rPr lang="ru-RU" sz="2000" b="1" dirty="0">
                <a:latin typeface="Times New Roman" pitchFamily="18" charset="0"/>
              </a:rPr>
              <a:t>Задачи.</a:t>
            </a:r>
            <a:r>
              <a:rPr lang="ru-RU" sz="2000" b="1" dirty="0" smtClean="0">
                <a:latin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</a:rPr>
            </a:br>
            <a:r>
              <a:rPr lang="ru-RU" sz="2000" b="1" dirty="0">
                <a:latin typeface="Times New Roman" pitchFamily="18" charset="0"/>
              </a:rPr>
              <a:t>1. Расширение кругозора </a:t>
            </a:r>
            <a:r>
              <a:rPr lang="ru-RU" sz="2000" b="1" dirty="0" smtClean="0">
                <a:latin typeface="Times New Roman" pitchFamily="18" charset="0"/>
              </a:rPr>
              <a:t>детей </a:t>
            </a:r>
            <a:r>
              <a:rPr lang="ru-RU" sz="2000" b="1" dirty="0">
                <a:latin typeface="Times New Roman" pitchFamily="18" charset="0"/>
              </a:rPr>
              <a:t>об истории </a:t>
            </a:r>
            <a:r>
              <a:rPr lang="ru-RU" sz="2000" b="1" dirty="0" smtClean="0">
                <a:latin typeface="Times New Roman" pitchFamily="18" charset="0"/>
              </a:rPr>
              <a:t>Крыма.</a:t>
            </a:r>
            <a:br>
              <a:rPr lang="ru-RU" sz="2000" b="1" dirty="0" smtClean="0">
                <a:latin typeface="Times New Roman" pitchFamily="18" charset="0"/>
              </a:rPr>
            </a:br>
            <a:r>
              <a:rPr lang="ru-RU" sz="2000" b="1" dirty="0">
                <a:latin typeface="Times New Roman" pitchFamily="18" charset="0"/>
              </a:rPr>
              <a:t>2. Развитие творческой самореализации средствами изобразительного искусства.</a:t>
            </a:r>
            <a:r>
              <a:rPr lang="ru-RU" sz="2000" b="1" dirty="0" smtClean="0">
                <a:latin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</a:rPr>
            </a:br>
            <a:r>
              <a:rPr lang="ru-RU" sz="2000" b="1" dirty="0">
                <a:latin typeface="Times New Roman" pitchFamily="18" charset="0"/>
              </a:rPr>
              <a:t>3. Воспитание гражданского патриотизма, любви к Родине, чувства гордости за свою страну.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616" y="458112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71600" y="4365104"/>
            <a:ext cx="6616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Участники:  дети старшей группы № 13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Ответственные: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Михлина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А.В.</a:t>
            </a:r>
            <a:endParaRPr 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1610218636_10-p-fon-s-flagom-rossii-dlya-teksta-2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683568" y="980728"/>
            <a:ext cx="78488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</a:rPr>
              <a:t>18 </a:t>
            </a:r>
            <a:r>
              <a:rPr lang="ru-RU" sz="2000" b="1" dirty="0">
                <a:latin typeface="Times New Roman" pitchFamily="18" charset="0"/>
              </a:rPr>
              <a:t>марта </a:t>
            </a:r>
            <a:r>
              <a:rPr lang="ru-RU" sz="2000" b="1" dirty="0" smtClean="0">
                <a:latin typeface="Times New Roman" pitchFamily="18" charset="0"/>
              </a:rPr>
              <a:t>2022 </a:t>
            </a:r>
            <a:r>
              <a:rPr lang="ru-RU" sz="2000" b="1" dirty="0">
                <a:latin typeface="Times New Roman" pitchFamily="18" charset="0"/>
              </a:rPr>
              <a:t>г. исполняется </a:t>
            </a:r>
            <a:r>
              <a:rPr lang="ru-RU" sz="2000" b="1" dirty="0" smtClean="0">
                <a:latin typeface="Times New Roman" pitchFamily="18" charset="0"/>
              </a:rPr>
              <a:t>8 лет, </a:t>
            </a:r>
            <a:r>
              <a:rPr lang="ru-RU" sz="2000" b="1" dirty="0">
                <a:latin typeface="Times New Roman" pitchFamily="18" charset="0"/>
              </a:rPr>
              <a:t>с того памятного дня, когда Президент Российской Федерации В.В. Путин подписал межгосударственный Договор о принятии Крыма и Севастополя в состав Российской Федерации.</a:t>
            </a:r>
            <a:r>
              <a:rPr lang="ru-RU" sz="2000" b="1" dirty="0" smtClean="0">
                <a:latin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</a:rPr>
            </a:br>
            <a:r>
              <a:rPr lang="ru-RU" sz="2000" b="1" dirty="0">
                <a:latin typeface="Times New Roman" pitchFamily="18" charset="0"/>
              </a:rPr>
              <a:t>Это событие имеет важное значение в новейшей российской истории которое необходимо знать подрастающему поколению.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3568" y="2852936"/>
            <a:ext cx="7704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</a:rPr>
              <a:t>В </a:t>
            </a:r>
            <a:r>
              <a:rPr lang="ru-RU" sz="2000" b="1" dirty="0" smtClean="0">
                <a:latin typeface="Times New Roman" pitchFamily="18" charset="0"/>
              </a:rPr>
              <a:t>нашей  группе  № 13 « </a:t>
            </a:r>
            <a:r>
              <a:rPr lang="ru-RU" sz="2000" b="1" dirty="0" err="1" smtClean="0">
                <a:latin typeface="Times New Roman" pitchFamily="18" charset="0"/>
              </a:rPr>
              <a:t>Капитошки</a:t>
            </a:r>
            <a:r>
              <a:rPr lang="ru-RU" sz="2000" b="1" dirty="0" smtClean="0">
                <a:latin typeface="Times New Roman" pitchFamily="18" charset="0"/>
              </a:rPr>
              <a:t>»</a:t>
            </a:r>
            <a:r>
              <a:rPr lang="ru-RU" sz="2000" b="1" dirty="0">
                <a:latin typeface="Times New Roman" pitchFamily="18" charset="0"/>
              </a:rPr>
              <a:t>  ,</a:t>
            </a:r>
            <a:r>
              <a:rPr lang="ru-RU" sz="2000" b="1" dirty="0" smtClean="0">
                <a:latin typeface="Times New Roman" pitchFamily="18" charset="0"/>
              </a:rPr>
              <a:t>была организована</a:t>
            </a:r>
            <a:r>
              <a:rPr lang="ru-RU" sz="2000" b="1" dirty="0">
                <a:latin typeface="Times New Roman" pitchFamily="18" charset="0"/>
              </a:rPr>
              <a:t> выставка рисунков, посвященная Дню воссоединения Крыма </a:t>
            </a:r>
            <a:r>
              <a:rPr lang="ru-RU" sz="2000" b="1" dirty="0" smtClean="0">
                <a:latin typeface="Times New Roman" pitchFamily="18" charset="0"/>
              </a:rPr>
              <a:t>с Россией</a:t>
            </a:r>
            <a:r>
              <a:rPr lang="ru-RU" sz="2000" b="1" dirty="0">
                <a:latin typeface="Times New Roman" pitchFamily="18" charset="0"/>
              </a:rPr>
              <a:t> </a:t>
            </a:r>
            <a:r>
              <a:rPr lang="ru-RU" sz="2000" b="1" dirty="0" smtClean="0">
                <a:latin typeface="Times New Roman" pitchFamily="18" charset="0"/>
              </a:rPr>
              <a:t>«Крым – глазами детей».</a:t>
            </a:r>
            <a:endParaRPr lang="ru-RU" sz="2000" b="1" dirty="0">
              <a:latin typeface="Times New Roman" pitchFamily="18" charset="0"/>
            </a:endParaRPr>
          </a:p>
          <a:p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83568" y="3789040"/>
            <a:ext cx="84604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</a:rPr>
              <a:t>В конкурсе приняли участие </a:t>
            </a:r>
            <a:r>
              <a:rPr lang="ru-RU" sz="2000" b="1" dirty="0" smtClean="0">
                <a:latin typeface="Times New Roman" pitchFamily="18" charset="0"/>
              </a:rPr>
              <a:t>дети нашей группы. </a:t>
            </a:r>
            <a:r>
              <a:rPr lang="ru-RU" sz="2000" b="1" dirty="0">
                <a:latin typeface="Times New Roman" pitchFamily="18" charset="0"/>
              </a:rPr>
              <a:t>Популярными образами Крыма в рисунках были </a:t>
            </a:r>
            <a:r>
              <a:rPr lang="ru-RU" sz="2000" b="1" dirty="0" smtClean="0">
                <a:latin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</a:rPr>
              <a:t>недавно построенный крымский мост и морская тематика.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3568" y="4725144"/>
            <a:ext cx="8856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</a:rPr>
              <a:t>Работы </a:t>
            </a:r>
            <a:r>
              <a:rPr lang="ru-RU" sz="2000" b="1" dirty="0" smtClean="0">
                <a:latin typeface="Times New Roman" pitchFamily="18" charset="0"/>
              </a:rPr>
              <a:t>оказались яркими, оригинальными, выразительными</a:t>
            </a:r>
            <a:r>
              <a:rPr lang="ru-RU" sz="2000" dirty="0">
                <a:latin typeface="Times New Roman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3568" y="5085184"/>
            <a:ext cx="7560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</a:rPr>
              <a:t>Дети свои </a:t>
            </a:r>
            <a:r>
              <a:rPr lang="ru-RU" sz="2000" b="1" dirty="0">
                <a:latin typeface="Times New Roman" pitchFamily="18" charset="0"/>
              </a:rPr>
              <a:t> рисунки выполнили цветными карандашами, </a:t>
            </a:r>
            <a:r>
              <a:rPr lang="ru-RU" sz="2000" b="1" dirty="0" smtClean="0">
                <a:latin typeface="Times New Roman" pitchFamily="18" charset="0"/>
              </a:rPr>
              <a:t>мелками.</a:t>
            </a:r>
            <a:endParaRPr lang="ru-RU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1610218636_10-p-fon-s-flagom-rossii-dlya-teksta-2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 descr="YNKnukGTdC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1960" y="980728"/>
            <a:ext cx="4572000" cy="2239566"/>
          </a:xfrm>
          <a:prstGeom prst="rect">
            <a:avLst/>
          </a:prstGeom>
        </p:spPr>
      </p:pic>
      <p:pic>
        <p:nvPicPr>
          <p:cNvPr id="6" name="Рисунок 5" descr="EZU38f91Us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3573016"/>
            <a:ext cx="2483494" cy="2924944"/>
          </a:xfrm>
          <a:prstGeom prst="rect">
            <a:avLst/>
          </a:prstGeom>
        </p:spPr>
      </p:pic>
      <p:pic>
        <p:nvPicPr>
          <p:cNvPr id="7" name="Рисунок 6" descr="IRiuQI_7BnI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63888" y="3573017"/>
            <a:ext cx="2160240" cy="2880320"/>
          </a:xfrm>
          <a:prstGeom prst="rect">
            <a:avLst/>
          </a:prstGeom>
        </p:spPr>
      </p:pic>
      <p:pic>
        <p:nvPicPr>
          <p:cNvPr id="8" name="Рисунок 7" descr="n0t1M5DzDiU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28184" y="3525012"/>
            <a:ext cx="2232248" cy="297633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75856" y="188640"/>
            <a:ext cx="540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</a:rPr>
              <a:t>Вот такие  яркие работы у нас получились </a:t>
            </a:r>
            <a:endParaRPr lang="ru-RU" sz="2000" b="1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1610218636_10-p-fon-s-flagom-rossii-dlya-teksta-2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771800" y="260648"/>
            <a:ext cx="6048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</a:rPr>
              <a:t>Все ребята очень  старались  при выполнении работ.</a:t>
            </a:r>
            <a:endParaRPr lang="ru-RU" sz="2000" b="1" dirty="0">
              <a:latin typeface="Times New Roman" pitchFamily="18" charset="0"/>
            </a:endParaRPr>
          </a:p>
        </p:txBody>
      </p:sp>
      <p:pic>
        <p:nvPicPr>
          <p:cNvPr id="6" name="Рисунок 5" descr="LeDgOBojFY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789040"/>
            <a:ext cx="2088232" cy="2784309"/>
          </a:xfrm>
          <a:prstGeom prst="rect">
            <a:avLst/>
          </a:prstGeom>
        </p:spPr>
      </p:pic>
      <p:pic>
        <p:nvPicPr>
          <p:cNvPr id="7" name="Рисунок 6" descr="ota0p69RNLU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91880" y="3789040"/>
            <a:ext cx="2106233" cy="2808312"/>
          </a:xfrm>
          <a:prstGeom prst="rect">
            <a:avLst/>
          </a:prstGeom>
        </p:spPr>
      </p:pic>
      <p:pic>
        <p:nvPicPr>
          <p:cNvPr id="8" name="Рисунок 7" descr="TbIhFB21Cy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44208" y="3789040"/>
            <a:ext cx="2067694" cy="2756925"/>
          </a:xfrm>
          <a:prstGeom prst="rect">
            <a:avLst/>
          </a:prstGeom>
        </p:spPr>
      </p:pic>
      <p:pic>
        <p:nvPicPr>
          <p:cNvPr id="9" name="Рисунок 8" descr="VfGUKaH3KbY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48064" y="836712"/>
            <a:ext cx="2067694" cy="27569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1610218636_10-p-fon-s-flagom-rossii-dlya-teksta-2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4355976" y="332656"/>
            <a:ext cx="43204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</a:rPr>
              <a:t>На </a:t>
            </a:r>
            <a:r>
              <a:rPr lang="ru-RU" sz="2000" b="1" dirty="0" smtClean="0">
                <a:latin typeface="Times New Roman" pitchFamily="18" charset="0"/>
              </a:rPr>
              <a:t>познавательном  занятии:  </a:t>
            </a:r>
            <a:r>
              <a:rPr lang="ru-RU" sz="2000" b="1" dirty="0">
                <a:latin typeface="Times New Roman" pitchFamily="18" charset="0"/>
              </a:rPr>
              <a:t>«Крым – это Россия» дети знакомились с символикой Крыма и России, изучали флаг и герб, слушали гимн Российской Федерации и Крыма</a:t>
            </a:r>
            <a:r>
              <a:rPr lang="ru-RU" sz="2000" dirty="0">
                <a:latin typeface="Times New Roman" pitchFamily="18" charset="0"/>
              </a:rPr>
              <a:t>.</a:t>
            </a:r>
          </a:p>
        </p:txBody>
      </p:sp>
      <p:pic>
        <p:nvPicPr>
          <p:cNvPr id="6" name="Рисунок 5" descr="8MOi2yUN7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6" y="2204864"/>
            <a:ext cx="5400600" cy="40504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1610218636_10-p-fon-s-flagom-rossii-dlya-teksta-2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4211960" y="836712"/>
            <a:ext cx="44644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</a:rPr>
              <a:t>В связи с исторической датой  воссоединения Крыма </a:t>
            </a:r>
            <a:r>
              <a:rPr lang="ru-RU" sz="2000" b="1" dirty="0" smtClean="0">
                <a:latin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</a:rPr>
              <a:t>с Россией  </a:t>
            </a:r>
            <a:r>
              <a:rPr lang="ru-RU" sz="2000" b="1" dirty="0" smtClean="0">
                <a:latin typeface="Times New Roman" pitchFamily="18" charset="0"/>
              </a:rPr>
              <a:t>ребята вырезали и раскрасили  голубей.</a:t>
            </a:r>
          </a:p>
          <a:p>
            <a:r>
              <a:rPr lang="ru-RU" sz="2000" b="1" dirty="0" smtClean="0">
                <a:latin typeface="Times New Roman" pitchFamily="18" charset="0"/>
              </a:rPr>
              <a:t>Ведь голубь – это символ мира.</a:t>
            </a:r>
            <a:endParaRPr lang="ru-RU" sz="2000" b="1" dirty="0">
              <a:latin typeface="Times New Roman" pitchFamily="18" charset="0"/>
            </a:endParaRPr>
          </a:p>
        </p:txBody>
      </p:sp>
      <p:pic>
        <p:nvPicPr>
          <p:cNvPr id="7" name="Рисунок 6" descr="BKuDhPZjwVQ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3356992"/>
            <a:ext cx="2301720" cy="3068960"/>
          </a:xfrm>
          <a:prstGeom prst="rect">
            <a:avLst/>
          </a:prstGeom>
        </p:spPr>
      </p:pic>
      <p:pic>
        <p:nvPicPr>
          <p:cNvPr id="8" name="Рисунок 7" descr="tpwLTWdm7s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35896" y="3356992"/>
            <a:ext cx="2247714" cy="2996952"/>
          </a:xfrm>
          <a:prstGeom prst="rect">
            <a:avLst/>
          </a:prstGeom>
        </p:spPr>
      </p:pic>
      <p:pic>
        <p:nvPicPr>
          <p:cNvPr id="9" name="Рисунок 8" descr="YNwqaH0ApxQ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72200" y="3356992"/>
            <a:ext cx="2268252" cy="302433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1610218636_10-p-fon-s-flagom-rossii-dlya-teksta-2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6" name="Рисунок 5" descr="kfFeDexkrC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1124744"/>
            <a:ext cx="2517744" cy="3356992"/>
          </a:xfrm>
          <a:prstGeom prst="rect">
            <a:avLst/>
          </a:prstGeom>
        </p:spPr>
      </p:pic>
      <p:pic>
        <p:nvPicPr>
          <p:cNvPr id="7" name="Рисунок 6" descr="apOtiCxynW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3140968"/>
            <a:ext cx="4128458" cy="309634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99992" y="476672"/>
            <a:ext cx="38437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</a:rPr>
              <a:t>А вот так закончился наш день</a:t>
            </a:r>
            <a:endParaRPr lang="ru-RU" sz="2000" b="1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152</Words>
  <Application>Microsoft Office PowerPoint</Application>
  <PresentationFormat>Экран (4:3)</PresentationFormat>
  <Paragraphs>19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7</cp:revision>
  <dcterms:created xsi:type="dcterms:W3CDTF">2022-03-14T16:19:52Z</dcterms:created>
  <dcterms:modified xsi:type="dcterms:W3CDTF">2022-03-14T17:31:32Z</dcterms:modified>
</cp:coreProperties>
</file>