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37EB-5967-4AC2-ACBF-5F7C05D57CD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57C2-D597-473E-92D6-1527B4CDF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37EB-5967-4AC2-ACBF-5F7C05D57CD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57C2-D597-473E-92D6-1527B4CDF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37EB-5967-4AC2-ACBF-5F7C05D57CD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57C2-D597-473E-92D6-1527B4CDF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37EB-5967-4AC2-ACBF-5F7C05D57CD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57C2-D597-473E-92D6-1527B4CDF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37EB-5967-4AC2-ACBF-5F7C05D57CD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57C2-D597-473E-92D6-1527B4CDF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37EB-5967-4AC2-ACBF-5F7C05D57CD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57C2-D597-473E-92D6-1527B4CDF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37EB-5967-4AC2-ACBF-5F7C05D57CD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57C2-D597-473E-92D6-1527B4CDF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37EB-5967-4AC2-ACBF-5F7C05D57CD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57C2-D597-473E-92D6-1527B4CDF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37EB-5967-4AC2-ACBF-5F7C05D57CD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57C2-D597-473E-92D6-1527B4CDF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37EB-5967-4AC2-ACBF-5F7C05D57CD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57C2-D597-473E-92D6-1527B4CDF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37EB-5967-4AC2-ACBF-5F7C05D57CD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57C2-D597-473E-92D6-1527B4CDF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A37EB-5967-4AC2-ACBF-5F7C05D57CD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957C2-D597-473E-92D6-1527B4CDF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610218636_10-p-fon-s-flagom-rossii-dlya-teksta-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87824" y="188640"/>
            <a:ext cx="4292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МАДОУ "Детский сад № 49"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корпус № 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62373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32129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263691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РИСУНКОВ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«Крым – глазами детей!»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610218636_10-p-fon-s-flagom-rossii-dlya-teksta-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99592" y="908720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Цель.</a:t>
            </a:r>
            <a:r>
              <a:rPr lang="ru-RU" sz="2000" b="1" dirty="0">
                <a:latin typeface="Times New Roman" pitchFamily="18" charset="0"/>
              </a:rPr>
              <a:t> Привлечение внимания </a:t>
            </a:r>
            <a:r>
              <a:rPr lang="ru-RU" sz="2000" b="1" dirty="0" smtClean="0">
                <a:latin typeface="Times New Roman" pitchFamily="18" charset="0"/>
              </a:rPr>
              <a:t>детей </a:t>
            </a:r>
            <a:r>
              <a:rPr lang="ru-RU" sz="2000" b="1" dirty="0">
                <a:latin typeface="Times New Roman" pitchFamily="18" charset="0"/>
              </a:rPr>
              <a:t>к значимости воссоединением Крыма с </a:t>
            </a:r>
            <a:r>
              <a:rPr lang="ru-RU" sz="2000" b="1" dirty="0" smtClean="0">
                <a:latin typeface="Times New Roman" pitchFamily="18" charset="0"/>
              </a:rPr>
              <a:t>Россией. </a:t>
            </a:r>
            <a:r>
              <a:rPr lang="ru-RU" sz="2000" b="1" dirty="0">
                <a:latin typeface="Times New Roman" pitchFamily="18" charset="0"/>
              </a:rPr>
              <a:t>Создание условий для обогащения творческого опыта детей.</a:t>
            </a: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Задачи.</a:t>
            </a: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1. Расширение кругозора </a:t>
            </a:r>
            <a:r>
              <a:rPr lang="ru-RU" sz="2000" b="1" dirty="0" smtClean="0">
                <a:latin typeface="Times New Roman" pitchFamily="18" charset="0"/>
              </a:rPr>
              <a:t>детей </a:t>
            </a:r>
            <a:r>
              <a:rPr lang="ru-RU" sz="2000" b="1" dirty="0">
                <a:latin typeface="Times New Roman" pitchFamily="18" charset="0"/>
              </a:rPr>
              <a:t>об истории </a:t>
            </a:r>
            <a:r>
              <a:rPr lang="ru-RU" sz="2000" b="1" dirty="0" smtClean="0">
                <a:latin typeface="Times New Roman" pitchFamily="18" charset="0"/>
              </a:rPr>
              <a:t>Крыма.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2. Развитие творческой самореализации средствами изобразительного искусства.</a:t>
            </a: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3. Воспитание гражданского патриотизма, любви к Родине, чувства гордости за свою страну.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45811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4365104"/>
            <a:ext cx="661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Участники:  дети старшей группы № 13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Ответственные: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Михлина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А.В.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610218636_10-p-fon-s-flagom-rossii-dlya-teksta-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980728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18 </a:t>
            </a:r>
            <a:r>
              <a:rPr lang="ru-RU" sz="2000" b="1" dirty="0">
                <a:latin typeface="Times New Roman" pitchFamily="18" charset="0"/>
              </a:rPr>
              <a:t>марта </a:t>
            </a:r>
            <a:r>
              <a:rPr lang="ru-RU" sz="2000" b="1" dirty="0" smtClean="0">
                <a:latin typeface="Times New Roman" pitchFamily="18" charset="0"/>
              </a:rPr>
              <a:t>2022 </a:t>
            </a:r>
            <a:r>
              <a:rPr lang="ru-RU" sz="2000" b="1" dirty="0">
                <a:latin typeface="Times New Roman" pitchFamily="18" charset="0"/>
              </a:rPr>
              <a:t>г. исполняется </a:t>
            </a:r>
            <a:r>
              <a:rPr lang="ru-RU" sz="2000" b="1" dirty="0" smtClean="0">
                <a:latin typeface="Times New Roman" pitchFamily="18" charset="0"/>
              </a:rPr>
              <a:t>8 лет, </a:t>
            </a:r>
            <a:r>
              <a:rPr lang="ru-RU" sz="2000" b="1" dirty="0">
                <a:latin typeface="Times New Roman" pitchFamily="18" charset="0"/>
              </a:rPr>
              <a:t>с того памятного дня, когда Президент Российской Федерации В.В. Путин подписал межгосударственный Договор о принятии Крыма и Севастополя в состав Российской Федерации.</a:t>
            </a: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Это событие имеет важное значение в новейшей российской истории которое необходимо знать подрастающему поколению.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852936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</a:rPr>
              <a:t>нашей  группе  № 13 « </a:t>
            </a:r>
            <a:r>
              <a:rPr lang="ru-RU" sz="2000" b="1" dirty="0" err="1" smtClean="0">
                <a:latin typeface="Times New Roman" pitchFamily="18" charset="0"/>
              </a:rPr>
              <a:t>Капитошки</a:t>
            </a:r>
            <a:r>
              <a:rPr lang="ru-RU" sz="2000" b="1" dirty="0" smtClean="0">
                <a:latin typeface="Times New Roman" pitchFamily="18" charset="0"/>
              </a:rPr>
              <a:t>»</a:t>
            </a:r>
            <a:r>
              <a:rPr lang="ru-RU" sz="2000" b="1" dirty="0">
                <a:latin typeface="Times New Roman" pitchFamily="18" charset="0"/>
              </a:rPr>
              <a:t>  ,</a:t>
            </a:r>
            <a:r>
              <a:rPr lang="ru-RU" sz="2000" b="1" dirty="0" smtClean="0">
                <a:latin typeface="Times New Roman" pitchFamily="18" charset="0"/>
              </a:rPr>
              <a:t>была организована</a:t>
            </a:r>
            <a:r>
              <a:rPr lang="ru-RU" sz="2000" b="1" dirty="0">
                <a:latin typeface="Times New Roman" pitchFamily="18" charset="0"/>
              </a:rPr>
              <a:t> выставка рисунков, посвященная Дню воссоединения Крыма </a:t>
            </a:r>
            <a:r>
              <a:rPr lang="ru-RU" sz="2000" b="1" dirty="0" smtClean="0">
                <a:latin typeface="Times New Roman" pitchFamily="18" charset="0"/>
              </a:rPr>
              <a:t>с Россией</a:t>
            </a:r>
            <a:r>
              <a:rPr lang="ru-RU" sz="2000" b="1" dirty="0">
                <a:latin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</a:rPr>
              <a:t>«Крым – глазами детей».</a:t>
            </a:r>
            <a:endParaRPr lang="ru-RU" sz="2000" b="1" dirty="0">
              <a:latin typeface="Times New Roman" pitchFamily="18" charset="0"/>
            </a:endParaRPr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789040"/>
            <a:ext cx="8460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</a:rPr>
              <a:t>В конкурсе приняли участие </a:t>
            </a:r>
            <a:r>
              <a:rPr lang="ru-RU" sz="2000" b="1" dirty="0" smtClean="0">
                <a:latin typeface="Times New Roman" pitchFamily="18" charset="0"/>
              </a:rPr>
              <a:t>дети нашей группы. </a:t>
            </a:r>
            <a:r>
              <a:rPr lang="ru-RU" sz="2000" b="1" dirty="0">
                <a:latin typeface="Times New Roman" pitchFamily="18" charset="0"/>
              </a:rPr>
              <a:t>Популярными образами Крыма в рисунках были 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</a:rPr>
              <a:t>недавно построенный крымский мост и морская тематика.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4725144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</a:rPr>
              <a:t>Работы </a:t>
            </a:r>
            <a:r>
              <a:rPr lang="ru-RU" sz="2000" b="1" dirty="0" smtClean="0">
                <a:latin typeface="Times New Roman" pitchFamily="18" charset="0"/>
              </a:rPr>
              <a:t>оказались яркими, оригинальными, выразительными</a:t>
            </a:r>
            <a:r>
              <a:rPr lang="ru-RU" sz="2000" dirty="0">
                <a:latin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508518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Дети свои </a:t>
            </a:r>
            <a:r>
              <a:rPr lang="ru-RU" sz="2000" b="1" dirty="0">
                <a:latin typeface="Times New Roman" pitchFamily="18" charset="0"/>
              </a:rPr>
              <a:t> рисунки выполнили цветными карандашами, </a:t>
            </a:r>
            <a:r>
              <a:rPr lang="ru-RU" sz="2000" b="1" dirty="0" smtClean="0">
                <a:latin typeface="Times New Roman" pitchFamily="18" charset="0"/>
              </a:rPr>
              <a:t>мелками.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610218636_10-p-fon-s-flagom-rossii-dlya-teksta-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YNKnukGTd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980728"/>
            <a:ext cx="4572000" cy="2239566"/>
          </a:xfrm>
          <a:prstGeom prst="rect">
            <a:avLst/>
          </a:prstGeom>
        </p:spPr>
      </p:pic>
      <p:pic>
        <p:nvPicPr>
          <p:cNvPr id="6" name="Рисунок 5" descr="EZU38f91Us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573016"/>
            <a:ext cx="2483494" cy="2924944"/>
          </a:xfrm>
          <a:prstGeom prst="rect">
            <a:avLst/>
          </a:prstGeom>
        </p:spPr>
      </p:pic>
      <p:pic>
        <p:nvPicPr>
          <p:cNvPr id="7" name="Рисунок 6" descr="IRiuQI_7Bn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573017"/>
            <a:ext cx="2160240" cy="2880320"/>
          </a:xfrm>
          <a:prstGeom prst="rect">
            <a:avLst/>
          </a:prstGeom>
        </p:spPr>
      </p:pic>
      <p:pic>
        <p:nvPicPr>
          <p:cNvPr id="8" name="Рисунок 7" descr="n0t1M5DzDi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3525012"/>
            <a:ext cx="2232248" cy="29763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856" y="188640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Вот такие  яркие работы у нас получились </a:t>
            </a:r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610218636_10-p-fon-s-flagom-rossii-dlya-teksta-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1800" y="260648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Все ребята очень  старались  при выполнении работ.</a:t>
            </a:r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6" name="Рисунок 5" descr="LeDgOBojFY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89040"/>
            <a:ext cx="2088232" cy="2784309"/>
          </a:xfrm>
          <a:prstGeom prst="rect">
            <a:avLst/>
          </a:prstGeom>
        </p:spPr>
      </p:pic>
      <p:pic>
        <p:nvPicPr>
          <p:cNvPr id="7" name="Рисунок 6" descr="ota0p69RNL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789040"/>
            <a:ext cx="2106233" cy="2808312"/>
          </a:xfrm>
          <a:prstGeom prst="rect">
            <a:avLst/>
          </a:prstGeom>
        </p:spPr>
      </p:pic>
      <p:pic>
        <p:nvPicPr>
          <p:cNvPr id="8" name="Рисунок 7" descr="TbIhFB21Cy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789040"/>
            <a:ext cx="2067694" cy="2756925"/>
          </a:xfrm>
          <a:prstGeom prst="rect">
            <a:avLst/>
          </a:prstGeom>
        </p:spPr>
      </p:pic>
      <p:pic>
        <p:nvPicPr>
          <p:cNvPr id="9" name="Рисунок 8" descr="VfGUKaH3Kb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836712"/>
            <a:ext cx="2067694" cy="27569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610218636_10-p-fon-s-flagom-rossii-dlya-teksta-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355976" y="332656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</a:rPr>
              <a:t>На </a:t>
            </a:r>
            <a:r>
              <a:rPr lang="ru-RU" sz="2000" b="1" dirty="0" smtClean="0">
                <a:latin typeface="Times New Roman" pitchFamily="18" charset="0"/>
              </a:rPr>
              <a:t>познавательном  занятии:  </a:t>
            </a:r>
            <a:r>
              <a:rPr lang="ru-RU" sz="2000" b="1" dirty="0">
                <a:latin typeface="Times New Roman" pitchFamily="18" charset="0"/>
              </a:rPr>
              <a:t>«Крым – это Россия» дети знакомились с символикой Крыма и России, изучали флаг и герб, слушали гимн Российской Федерации и Крыма</a:t>
            </a:r>
            <a:r>
              <a:rPr lang="ru-RU" sz="2000" dirty="0">
                <a:latin typeface="Times New Roman" pitchFamily="18" charset="0"/>
              </a:rPr>
              <a:t>.</a:t>
            </a:r>
          </a:p>
        </p:txBody>
      </p:sp>
      <p:pic>
        <p:nvPicPr>
          <p:cNvPr id="6" name="Рисунок 5" descr="8MOi2yUN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204864"/>
            <a:ext cx="5400600" cy="4050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610218636_10-p-fon-s-flagom-rossii-dlya-teksta-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4211960" y="836712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</a:rPr>
              <a:t>В связи с исторической датой  воссоединения Крыма 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</a:rPr>
              <a:t>с Россией  </a:t>
            </a:r>
            <a:r>
              <a:rPr lang="ru-RU" sz="2000" b="1" dirty="0" smtClean="0">
                <a:latin typeface="Times New Roman" pitchFamily="18" charset="0"/>
              </a:rPr>
              <a:t>ребята вырезали и раскрасили  голубей.</a:t>
            </a:r>
          </a:p>
          <a:p>
            <a:r>
              <a:rPr lang="ru-RU" sz="2000" b="1" dirty="0" smtClean="0">
                <a:latin typeface="Times New Roman" pitchFamily="18" charset="0"/>
              </a:rPr>
              <a:t>Ведь голубь – это символ мира.</a:t>
            </a:r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7" name="Рисунок 6" descr="BKuDhPZjwV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56992"/>
            <a:ext cx="2301720" cy="3068960"/>
          </a:xfrm>
          <a:prstGeom prst="rect">
            <a:avLst/>
          </a:prstGeom>
        </p:spPr>
      </p:pic>
      <p:pic>
        <p:nvPicPr>
          <p:cNvPr id="8" name="Рисунок 7" descr="tpwLTWdm7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356992"/>
            <a:ext cx="2247714" cy="2996952"/>
          </a:xfrm>
          <a:prstGeom prst="rect">
            <a:avLst/>
          </a:prstGeom>
        </p:spPr>
      </p:pic>
      <p:pic>
        <p:nvPicPr>
          <p:cNvPr id="9" name="Рисунок 8" descr="YNwqaH0Apx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3356992"/>
            <a:ext cx="2268252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610218636_10-p-fon-s-flagom-rossii-dlya-teksta-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kfFeDexkrC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124744"/>
            <a:ext cx="2517744" cy="3356992"/>
          </a:xfrm>
          <a:prstGeom prst="rect">
            <a:avLst/>
          </a:prstGeom>
        </p:spPr>
      </p:pic>
      <p:pic>
        <p:nvPicPr>
          <p:cNvPr id="7" name="Рисунок 6" descr="apOtiCxynW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140968"/>
            <a:ext cx="4128458" cy="3096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9992" y="476672"/>
            <a:ext cx="3843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А вот так закончился наш день</a:t>
            </a:r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152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2022-03-14T16:19:52Z</dcterms:created>
  <dcterms:modified xsi:type="dcterms:W3CDTF">2022-03-14T17:31:32Z</dcterms:modified>
</cp:coreProperties>
</file>